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5"/>
    <p:restoredTop sz="94646"/>
  </p:normalViewPr>
  <p:slideViewPr>
    <p:cSldViewPr snapToGrid="0">
      <p:cViewPr varScale="1">
        <p:scale>
          <a:sx n="83" d="100"/>
          <a:sy n="83" d="100"/>
        </p:scale>
        <p:origin x="96" y="424"/>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 name="Google Shape;5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ad0d104f1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ad0d104f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1B86A1"/>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one column"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
          <p:cNvSpPr txBox="1">
            <a:spLocks noGrp="1"/>
          </p:cNvSpPr>
          <p:nvPr>
            <p:ph type="body" idx="1"/>
          </p:nvPr>
        </p:nvSpPr>
        <p:spPr>
          <a:xfrm>
            <a:off x="838200" y="1620000"/>
            <a:ext cx="10440000" cy="46836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vl1pPr>
            <a:lvl2pPr marL="914400" lvl="1" indent="-381000" algn="l">
              <a:lnSpc>
                <a:spcPct val="90000"/>
              </a:lnSpc>
              <a:spcBef>
                <a:spcPts val="500"/>
              </a:spcBef>
              <a:spcAft>
                <a:spcPts val="0"/>
              </a:spcAft>
              <a:buClr>
                <a:schemeClr val="dk1"/>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 name="Google Shape;16;p3"/>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18" name="Google Shape;18;p4"/>
          <p:cNvPicPr preferRelativeResize="0"/>
          <p:nvPr/>
        </p:nvPicPr>
        <p:blipFill rotWithShape="1">
          <a:blip r:embed="rId2">
            <a:alphaModFix/>
          </a:blip>
          <a:srcRect t="2580" b="13031"/>
          <a:stretch/>
        </p:blipFill>
        <p:spPr>
          <a:xfrm>
            <a:off x="-1" y="1369908"/>
            <a:ext cx="12192001" cy="3601040"/>
          </a:xfrm>
          <a:prstGeom prst="rect">
            <a:avLst/>
          </a:prstGeom>
          <a:noFill/>
          <a:ln>
            <a:noFill/>
          </a:ln>
        </p:spPr>
      </p:pic>
      <p:sp>
        <p:nvSpPr>
          <p:cNvPr id="19" name="Google Shape;19;p4"/>
          <p:cNvSpPr/>
          <p:nvPr/>
        </p:nvSpPr>
        <p:spPr>
          <a:xfrm>
            <a:off x="-1" y="2"/>
            <a:ext cx="12192000" cy="1369906"/>
          </a:xfrm>
          <a:prstGeom prst="rect">
            <a:avLst/>
          </a:prstGeom>
          <a:solidFill>
            <a:srgbClr val="1B86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20" name="Google Shape;20;p4"/>
          <p:cNvSpPr txBox="1">
            <a:spLocks noGrp="1"/>
          </p:cNvSpPr>
          <p:nvPr>
            <p:ph type="ctrTitle"/>
          </p:nvPr>
        </p:nvSpPr>
        <p:spPr>
          <a:xfrm>
            <a:off x="857850" y="354378"/>
            <a:ext cx="9810000" cy="6858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000"/>
              <a:buFont typeface="Calibri"/>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857840" y="5300683"/>
            <a:ext cx="3826412" cy="1411201"/>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2" name="Google Shape;22;p4"/>
          <p:cNvPicPr preferRelativeResize="0"/>
          <p:nvPr/>
        </p:nvPicPr>
        <p:blipFill rotWithShape="1">
          <a:blip r:embed="rId3">
            <a:alphaModFix/>
          </a:blip>
          <a:srcRect/>
          <a:stretch/>
        </p:blipFill>
        <p:spPr>
          <a:xfrm>
            <a:off x="8579491" y="2009065"/>
            <a:ext cx="3235581" cy="912159"/>
          </a:xfrm>
          <a:prstGeom prst="rect">
            <a:avLst/>
          </a:prstGeom>
          <a:noFill/>
          <a:ln>
            <a:noFill/>
          </a:ln>
        </p:spPr>
      </p:pic>
      <p:pic>
        <p:nvPicPr>
          <p:cNvPr id="23" name="Google Shape;23;p4" descr="Bond Icon simple-02.png"/>
          <p:cNvPicPr preferRelativeResize="0"/>
          <p:nvPr/>
        </p:nvPicPr>
        <p:blipFill rotWithShape="1">
          <a:blip r:embed="rId4">
            <a:alphaModFix/>
          </a:blip>
          <a:srcRect/>
          <a:stretch/>
        </p:blipFill>
        <p:spPr>
          <a:xfrm>
            <a:off x="6071793" y="5424359"/>
            <a:ext cx="540866" cy="540552"/>
          </a:xfrm>
          <a:prstGeom prst="rect">
            <a:avLst/>
          </a:prstGeom>
          <a:noFill/>
          <a:ln>
            <a:noFill/>
          </a:ln>
        </p:spPr>
      </p:pic>
      <p:pic>
        <p:nvPicPr>
          <p:cNvPr id="24" name="Google Shape;24;p4" descr="Bond Icon simple-03.png"/>
          <p:cNvPicPr preferRelativeResize="0"/>
          <p:nvPr/>
        </p:nvPicPr>
        <p:blipFill rotWithShape="1">
          <a:blip r:embed="rId5">
            <a:alphaModFix/>
          </a:blip>
          <a:srcRect/>
          <a:stretch/>
        </p:blipFill>
        <p:spPr>
          <a:xfrm>
            <a:off x="7041157" y="5385353"/>
            <a:ext cx="596794" cy="596794"/>
          </a:xfrm>
          <a:prstGeom prst="rect">
            <a:avLst/>
          </a:prstGeom>
          <a:noFill/>
          <a:ln>
            <a:noFill/>
          </a:ln>
        </p:spPr>
      </p:pic>
      <p:pic>
        <p:nvPicPr>
          <p:cNvPr id="25" name="Google Shape;25;p4" descr="Bond Icon simple-06.png"/>
          <p:cNvPicPr preferRelativeResize="0"/>
          <p:nvPr/>
        </p:nvPicPr>
        <p:blipFill rotWithShape="1">
          <a:blip r:embed="rId6">
            <a:alphaModFix/>
          </a:blip>
          <a:srcRect/>
          <a:stretch/>
        </p:blipFill>
        <p:spPr>
          <a:xfrm>
            <a:off x="9025492" y="5388298"/>
            <a:ext cx="685800" cy="685800"/>
          </a:xfrm>
          <a:prstGeom prst="rect">
            <a:avLst/>
          </a:prstGeom>
          <a:noFill/>
          <a:ln>
            <a:noFill/>
          </a:ln>
        </p:spPr>
      </p:pic>
      <p:pic>
        <p:nvPicPr>
          <p:cNvPr id="26" name="Google Shape;26;p4" descr="Bond Icon simple-07.png"/>
          <p:cNvPicPr preferRelativeResize="0"/>
          <p:nvPr/>
        </p:nvPicPr>
        <p:blipFill rotWithShape="1">
          <a:blip r:embed="rId7">
            <a:alphaModFix/>
          </a:blip>
          <a:srcRect/>
          <a:stretch/>
        </p:blipFill>
        <p:spPr>
          <a:xfrm>
            <a:off x="5030750" y="5385353"/>
            <a:ext cx="612545" cy="612545"/>
          </a:xfrm>
          <a:prstGeom prst="rect">
            <a:avLst/>
          </a:prstGeom>
          <a:noFill/>
          <a:ln>
            <a:noFill/>
          </a:ln>
        </p:spPr>
      </p:pic>
      <p:pic>
        <p:nvPicPr>
          <p:cNvPr id="27" name="Google Shape;27;p4" descr="Bond Icon simple-08.png"/>
          <p:cNvPicPr preferRelativeResize="0"/>
          <p:nvPr/>
        </p:nvPicPr>
        <p:blipFill rotWithShape="1">
          <a:blip r:embed="rId8">
            <a:alphaModFix/>
          </a:blip>
          <a:srcRect/>
          <a:stretch/>
        </p:blipFill>
        <p:spPr>
          <a:xfrm>
            <a:off x="10139790" y="5500356"/>
            <a:ext cx="457464" cy="457200"/>
          </a:xfrm>
          <a:prstGeom prst="rect">
            <a:avLst/>
          </a:prstGeom>
          <a:noFill/>
          <a:ln>
            <a:noFill/>
          </a:ln>
        </p:spPr>
      </p:pic>
      <p:pic>
        <p:nvPicPr>
          <p:cNvPr id="28" name="Google Shape;28;p4" descr="Bond Icon simple-15.png"/>
          <p:cNvPicPr preferRelativeResize="0"/>
          <p:nvPr/>
        </p:nvPicPr>
        <p:blipFill rotWithShape="1">
          <a:blip r:embed="rId9">
            <a:alphaModFix/>
          </a:blip>
          <a:srcRect/>
          <a:stretch/>
        </p:blipFill>
        <p:spPr>
          <a:xfrm>
            <a:off x="8066449" y="5434366"/>
            <a:ext cx="530545" cy="530545"/>
          </a:xfrm>
          <a:prstGeom prst="rect">
            <a:avLst/>
          </a:prstGeom>
          <a:noFill/>
          <a:ln>
            <a:noFill/>
          </a:ln>
        </p:spPr>
      </p:pic>
      <p:pic>
        <p:nvPicPr>
          <p:cNvPr id="29" name="Google Shape;29;p4" descr="Bond Icon simple-16.png"/>
          <p:cNvPicPr preferRelativeResize="0"/>
          <p:nvPr/>
        </p:nvPicPr>
        <p:blipFill rotWithShape="1">
          <a:blip r:embed="rId10">
            <a:alphaModFix/>
          </a:blip>
          <a:srcRect/>
          <a:stretch/>
        </p:blipFill>
        <p:spPr>
          <a:xfrm>
            <a:off x="10996050" y="5439177"/>
            <a:ext cx="579558" cy="57955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0"/>
        <p:cNvGrpSpPr/>
        <p:nvPr/>
      </p:nvGrpSpPr>
      <p:grpSpPr>
        <a:xfrm>
          <a:off x="0" y="0"/>
          <a:ext cx="0" cy="0"/>
          <a:chOff x="0" y="0"/>
          <a:chExt cx="0" cy="0"/>
        </a:xfrm>
      </p:grpSpPr>
      <p:sp>
        <p:nvSpPr>
          <p:cNvPr id="31" name="Google Shape;31;p5"/>
          <p:cNvSpPr txBox="1">
            <a:spLocks noGrp="1"/>
          </p:cNvSpPr>
          <p:nvPr>
            <p:ph type="body" idx="1"/>
          </p:nvPr>
        </p:nvSpPr>
        <p:spPr>
          <a:xfrm>
            <a:off x="839788" y="1620000"/>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5"/>
          <p:cNvSpPr txBox="1">
            <a:spLocks noGrp="1"/>
          </p:cNvSpPr>
          <p:nvPr>
            <p:ph type="body" idx="2"/>
          </p:nvPr>
        </p:nvSpPr>
        <p:spPr>
          <a:xfrm>
            <a:off x="839788" y="2601797"/>
            <a:ext cx="5157787" cy="358786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body" idx="3"/>
          </p:nvPr>
        </p:nvSpPr>
        <p:spPr>
          <a:xfrm>
            <a:off x="6172200" y="1620000"/>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5"/>
          <p:cNvSpPr txBox="1">
            <a:spLocks noGrp="1"/>
          </p:cNvSpPr>
          <p:nvPr>
            <p:ph type="body" idx="4"/>
          </p:nvPr>
        </p:nvSpPr>
        <p:spPr>
          <a:xfrm>
            <a:off x="6172200" y="2601797"/>
            <a:ext cx="5183188" cy="3587866"/>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6" name="Google Shape;36;p5"/>
          <p:cNvSpPr txBox="1">
            <a:spLocks noGrp="1"/>
          </p:cNvSpPr>
          <p:nvPr>
            <p:ph type="title"/>
          </p:nvPr>
        </p:nvSpPr>
        <p:spPr>
          <a:xfrm>
            <a:off x="838200" y="329475"/>
            <a:ext cx="8969400" cy="576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7"/>
        <p:cNvGrpSpPr/>
        <p:nvPr/>
      </p:nvGrpSpPr>
      <p:grpSpPr>
        <a:xfrm>
          <a:off x="0" y="0"/>
          <a:ext cx="0" cy="0"/>
          <a:chOff x="0" y="0"/>
          <a:chExt cx="0" cy="0"/>
        </a:xfrm>
      </p:grpSpPr>
      <p:sp>
        <p:nvSpPr>
          <p:cNvPr id="38" name="Google Shape;38;p6"/>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9" name="Google Shape;39;p6"/>
          <p:cNvSpPr txBox="1">
            <a:spLocks noGrp="1"/>
          </p:cNvSpPr>
          <p:nvPr>
            <p:ph type="title"/>
          </p:nvPr>
        </p:nvSpPr>
        <p:spPr>
          <a:xfrm>
            <a:off x="838200" y="329475"/>
            <a:ext cx="8969400" cy="576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1620000"/>
            <a:ext cx="3932237" cy="88203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2000"/>
              <a:buFont typeface="Calibri"/>
              <a:buNone/>
              <a:defRPr sz="2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5183188" y="1620000"/>
            <a:ext cx="6172200" cy="4446574"/>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68300" algn="l">
              <a:lnSpc>
                <a:spcPct val="90000"/>
              </a:lnSpc>
              <a:spcBef>
                <a:spcPts val="500"/>
              </a:spcBef>
              <a:spcAft>
                <a:spcPts val="0"/>
              </a:spcAft>
              <a:buClr>
                <a:schemeClr val="dk1"/>
              </a:buClr>
              <a:buSzPts val="2200"/>
              <a:buChar char="■"/>
              <a:defRPr sz="22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7"/>
          <p:cNvSpPr txBox="1">
            <a:spLocks noGrp="1"/>
          </p:cNvSpPr>
          <p:nvPr>
            <p:ph type="body" idx="2"/>
          </p:nvPr>
        </p:nvSpPr>
        <p:spPr>
          <a:xfrm>
            <a:off x="839788" y="2520000"/>
            <a:ext cx="3932237" cy="354657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7"/>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45" name="Google Shape;45;p7"/>
          <p:cNvSpPr txBox="1"/>
          <p:nvPr/>
        </p:nvSpPr>
        <p:spPr>
          <a:xfrm>
            <a:off x="838200" y="198000"/>
            <a:ext cx="8969347" cy="5759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800"/>
              <a:buFont typeface="Calibri"/>
              <a:buNone/>
            </a:pPr>
            <a:r>
              <a:rPr lang="en-GB" sz="2800" b="0" i="0" u="none" strike="noStrike" cap="none">
                <a:solidFill>
                  <a:schemeClr val="lt1"/>
                </a:solidFill>
                <a:latin typeface="Calibri"/>
                <a:ea typeface="Calibri"/>
                <a:cs typeface="Calibri"/>
                <a:sym typeface="Calibri"/>
              </a:rPr>
              <a:t>Click to edit Master title style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39788" y="1620000"/>
            <a:ext cx="3932237" cy="8902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2000"/>
              <a:buFont typeface="Calibri"/>
              <a:buNone/>
              <a:defRPr sz="2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a:spLocks noGrp="1"/>
          </p:cNvSpPr>
          <p:nvPr>
            <p:ph type="pic" idx="2"/>
          </p:nvPr>
        </p:nvSpPr>
        <p:spPr>
          <a:xfrm>
            <a:off x="5183188" y="1620000"/>
            <a:ext cx="6174000" cy="45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 name="Google Shape;49;p8"/>
          <p:cNvSpPr txBox="1">
            <a:spLocks noGrp="1"/>
          </p:cNvSpPr>
          <p:nvPr>
            <p:ph type="body" idx="1"/>
          </p:nvPr>
        </p:nvSpPr>
        <p:spPr>
          <a:xfrm>
            <a:off x="839788" y="2520000"/>
            <a:ext cx="3932237" cy="35915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8"/>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8"/>
          <p:cNvSpPr txBox="1"/>
          <p:nvPr/>
        </p:nvSpPr>
        <p:spPr>
          <a:xfrm>
            <a:off x="838200" y="198000"/>
            <a:ext cx="8969347" cy="5759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800"/>
              <a:buFont typeface="Calibri"/>
              <a:buNone/>
            </a:pPr>
            <a:r>
              <a:rPr lang="en-GB" sz="2800" b="0" i="0" u="none" strike="noStrike" cap="none">
                <a:solidFill>
                  <a:schemeClr val="lt1"/>
                </a:solidFill>
                <a:latin typeface="Calibri"/>
                <a:ea typeface="Calibri"/>
                <a:cs typeface="Calibri"/>
                <a:sym typeface="Calibri"/>
              </a:rPr>
              <a:t>Click to edit Master title style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838200" y="1620000"/>
            <a:ext cx="10440000" cy="468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sldNum" idx="12"/>
          </p:nvPr>
        </p:nvSpPr>
        <p:spPr>
          <a:xfrm>
            <a:off x="9597154" y="6441260"/>
            <a:ext cx="1756646" cy="28021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 name="Google Shape;8;p1"/>
          <p:cNvSpPr/>
          <p:nvPr/>
        </p:nvSpPr>
        <p:spPr>
          <a:xfrm>
            <a:off x="0" y="-1"/>
            <a:ext cx="12192000" cy="1234911"/>
          </a:xfrm>
          <a:prstGeom prst="rect">
            <a:avLst/>
          </a:prstGeom>
          <a:solidFill>
            <a:srgbClr val="1B86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9" name="Google Shape;9;p1"/>
          <p:cNvSpPr txBox="1">
            <a:spLocks noGrp="1"/>
          </p:cNvSpPr>
          <p:nvPr>
            <p:ph type="title"/>
          </p:nvPr>
        </p:nvSpPr>
        <p:spPr>
          <a:xfrm>
            <a:off x="838200" y="329475"/>
            <a:ext cx="8969400" cy="576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0" name="Google Shape;10;p1"/>
          <p:cNvPicPr preferRelativeResize="0"/>
          <p:nvPr/>
        </p:nvPicPr>
        <p:blipFill rotWithShape="1">
          <a:blip r:embed="rId9">
            <a:alphaModFix/>
          </a:blip>
          <a:srcRect/>
          <a:stretch/>
        </p:blipFill>
        <p:spPr>
          <a:xfrm>
            <a:off x="10175760" y="422729"/>
            <a:ext cx="1648026" cy="4646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phil.groom@bondhealth.co.uk"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hyperlink" Target="http://www.bondhealth.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9"/>
          <p:cNvSpPr txBox="1">
            <a:spLocks noGrp="1"/>
          </p:cNvSpPr>
          <p:nvPr>
            <p:ph type="title" idx="4294967295"/>
          </p:nvPr>
        </p:nvSpPr>
        <p:spPr>
          <a:xfrm>
            <a:off x="479700" y="2575500"/>
            <a:ext cx="10634614" cy="1707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3200"/>
              <a:buNone/>
            </a:pPr>
            <a:r>
              <a:rPr lang="en-GB" sz="4800" dirty="0"/>
              <a:t>Bond Digital Health</a:t>
            </a:r>
            <a:endParaRPr sz="4800" dirty="0"/>
          </a:p>
          <a:p>
            <a:pPr marL="0" lvl="0" indent="0" algn="l" rtl="0">
              <a:lnSpc>
                <a:spcPct val="115000"/>
              </a:lnSpc>
              <a:spcBef>
                <a:spcPts val="0"/>
              </a:spcBef>
              <a:spcAft>
                <a:spcPts val="0"/>
              </a:spcAft>
              <a:buSzPts val="3200"/>
              <a:buNone/>
            </a:pPr>
            <a:r>
              <a:rPr lang="en-GB" sz="4800" dirty="0"/>
              <a:t>TRANSFORM® Client use case</a:t>
            </a:r>
            <a:endParaRPr sz="4800" dirty="0"/>
          </a:p>
        </p:txBody>
      </p:sp>
      <p:cxnSp>
        <p:nvCxnSpPr>
          <p:cNvPr id="57" name="Google Shape;57;p9"/>
          <p:cNvCxnSpPr/>
          <p:nvPr/>
        </p:nvCxnSpPr>
        <p:spPr>
          <a:xfrm>
            <a:off x="524700" y="4339300"/>
            <a:ext cx="8754000" cy="0"/>
          </a:xfrm>
          <a:prstGeom prst="straightConnector1">
            <a:avLst/>
          </a:prstGeom>
          <a:noFill/>
          <a:ln w="9525" cap="flat" cmpd="sng">
            <a:solidFill>
              <a:srgbClr val="FFFFFF"/>
            </a:solidFill>
            <a:prstDash val="solid"/>
            <a:round/>
            <a:headEnd type="none" w="sm" len="sm"/>
            <a:tailEnd type="none" w="sm" len="sm"/>
          </a:ln>
        </p:spPr>
      </p:cxnSp>
      <p:sp>
        <p:nvSpPr>
          <p:cNvPr id="58" name="Google Shape;58;p9"/>
          <p:cNvSpPr txBox="1"/>
          <p:nvPr/>
        </p:nvSpPr>
        <p:spPr>
          <a:xfrm>
            <a:off x="662400" y="5660000"/>
            <a:ext cx="5433600" cy="6339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GB" sz="1400" b="1" i="0" u="none" strike="noStrike" cap="none">
                <a:solidFill>
                  <a:schemeClr val="lt1"/>
                </a:solidFill>
                <a:latin typeface="Arial"/>
                <a:ea typeface="Arial"/>
                <a:cs typeface="Arial"/>
                <a:sym typeface="Arial"/>
              </a:rPr>
              <a:t>*COVID result app, dashboard display &amp; checkpoint passport </a:t>
            </a:r>
            <a:r>
              <a:rPr lang="en-GB"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8200" y="314946"/>
            <a:ext cx="8969400" cy="585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Client’s aims and goals</a:t>
            </a:r>
            <a:endParaRPr/>
          </a:p>
        </p:txBody>
      </p:sp>
      <p:sp>
        <p:nvSpPr>
          <p:cNvPr id="64" name="Google Shape;64;p10"/>
          <p:cNvSpPr txBox="1">
            <a:spLocks noGrp="1"/>
          </p:cNvSpPr>
          <p:nvPr>
            <p:ph type="body" idx="1"/>
          </p:nvPr>
        </p:nvSpPr>
        <p:spPr>
          <a:xfrm>
            <a:off x="838200" y="1620000"/>
            <a:ext cx="10440000" cy="4683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GB" sz="1800" dirty="0"/>
              <a:t>This particular client wanted to achieve these things:</a:t>
            </a:r>
            <a:br>
              <a:rPr lang="en-GB" sz="1800" dirty="0"/>
            </a:br>
            <a:endParaRPr sz="1800" dirty="0"/>
          </a:p>
          <a:p>
            <a:pPr marL="457200" lvl="0" indent="-317500" algn="l" rtl="0">
              <a:spcBef>
                <a:spcPts val="1000"/>
              </a:spcBef>
              <a:spcAft>
                <a:spcPts val="0"/>
              </a:spcAft>
              <a:buSzPts val="1400"/>
              <a:buAutoNum type="alphaLcParenR"/>
            </a:pPr>
            <a:r>
              <a:rPr lang="en-GB" sz="1800" dirty="0"/>
              <a:t>Differentiate their COVID-19 diagnostic product by adding digital data capture &amp; management.</a:t>
            </a:r>
            <a:br>
              <a:rPr lang="en-GB" sz="1800" dirty="0"/>
            </a:br>
            <a:endParaRPr sz="1800" dirty="0"/>
          </a:p>
          <a:p>
            <a:pPr marL="457200" lvl="0" indent="-317500" algn="l" rtl="0">
              <a:spcBef>
                <a:spcPts val="0"/>
              </a:spcBef>
              <a:spcAft>
                <a:spcPts val="0"/>
              </a:spcAft>
              <a:buSzPts val="1400"/>
              <a:buAutoNum type="alphaLcParenR"/>
            </a:pPr>
            <a:r>
              <a:rPr lang="en-GB" sz="1800" dirty="0"/>
              <a:t>Add value to their customers in the private and public health sectors who were looking for a test with integrated digital tracking.</a:t>
            </a:r>
            <a:br>
              <a:rPr lang="en-GB" sz="1800" dirty="0"/>
            </a:br>
            <a:endParaRPr lang="en-GB" sz="1800" dirty="0"/>
          </a:p>
          <a:p>
            <a:pPr marL="457200" lvl="0" indent="-317500" algn="l" rtl="0">
              <a:spcBef>
                <a:spcPts val="0"/>
              </a:spcBef>
              <a:spcAft>
                <a:spcPts val="0"/>
              </a:spcAft>
              <a:buSzPts val="1400"/>
              <a:buAutoNum type="alphaLcParenR"/>
            </a:pPr>
            <a:r>
              <a:rPr lang="en-GB" sz="1800" dirty="0"/>
              <a:t>Pull all test data and epidemiological information into one place to produce a more complete picture.</a:t>
            </a:r>
            <a:br>
              <a:rPr lang="en-GB" sz="1800" dirty="0"/>
            </a:br>
            <a:endParaRPr lang="en-GB" sz="1800" dirty="0"/>
          </a:p>
          <a:p>
            <a:pPr marL="457200" lvl="0" indent="-317500" algn="l" rtl="0">
              <a:spcBef>
                <a:spcPts val="0"/>
              </a:spcBef>
              <a:spcAft>
                <a:spcPts val="0"/>
              </a:spcAft>
              <a:buSzPts val="1400"/>
              <a:buAutoNum type="alphaLcParenR"/>
            </a:pPr>
            <a:r>
              <a:rPr lang="en-GB" sz="1800" dirty="0"/>
              <a:t>Win more business and generate new revenue.</a:t>
            </a:r>
          </a:p>
          <a:p>
            <a:pPr marL="0" lvl="0" indent="0" algn="l" rtl="0">
              <a:spcBef>
                <a:spcPts val="1000"/>
              </a:spcBef>
              <a:spcAft>
                <a:spcPts val="0"/>
              </a:spcAft>
              <a:buNone/>
            </a:pPr>
            <a:endParaRPr sz="1800" dirty="0"/>
          </a:p>
          <a:p>
            <a:pPr marL="0" lvl="0" indent="0" algn="l" rtl="0">
              <a:spcBef>
                <a:spcPts val="1000"/>
              </a:spcBef>
              <a:spcAft>
                <a:spcPts val="0"/>
              </a:spcAft>
              <a:buNone/>
            </a:pPr>
            <a:r>
              <a:rPr lang="en-GB" sz="1800" dirty="0"/>
              <a:t>They knew they had to digitise their offer but didn’t know where to start.</a:t>
            </a:r>
            <a:endParaRPr sz="1800" dirty="0"/>
          </a:p>
          <a:p>
            <a:pPr marL="0" lvl="0" indent="0" algn="l" rtl="0">
              <a:spcBef>
                <a:spcPts val="1000"/>
              </a:spcBef>
              <a:spcAft>
                <a:spcPts val="0"/>
              </a:spcAft>
              <a:buNone/>
            </a:pPr>
            <a:endParaRPr sz="1800" dirty="0"/>
          </a:p>
          <a:p>
            <a:pPr marL="0" lvl="0" indent="0" algn="l" rtl="0">
              <a:spcBef>
                <a:spcPts val="1000"/>
              </a:spcBef>
              <a:spcAft>
                <a:spcPts val="0"/>
              </a:spcAft>
              <a:buNone/>
            </a:pPr>
            <a:r>
              <a:rPr lang="en-GB" sz="1800" dirty="0"/>
              <a:t>The following slides illustrate how we made their rapid COVID-19 test better with data to help them achieve their business objectives.</a:t>
            </a:r>
            <a:endParaRPr sz="18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a:t>Example of TRANSFORM® in action</a:t>
            </a:r>
            <a:endParaRPr/>
          </a:p>
        </p:txBody>
      </p:sp>
      <p:sp>
        <p:nvSpPr>
          <p:cNvPr id="70" name="Google Shape;70;p11"/>
          <p:cNvSpPr txBox="1">
            <a:spLocks noGrp="1"/>
          </p:cNvSpPr>
          <p:nvPr>
            <p:ph type="body" idx="1"/>
          </p:nvPr>
        </p:nvSpPr>
        <p:spPr>
          <a:xfrm>
            <a:off x="1133061" y="1417320"/>
            <a:ext cx="9949069" cy="5023237"/>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2800"/>
              <a:buNone/>
            </a:pPr>
            <a:r>
              <a:rPr lang="en-GB" sz="1400"/>
              <a:t>Sona Connect™ enables users of Sona Nanotech’s lateral flow, rapid antigen test to capture and record test results and report additional data such as symptoms and underlying health conditions. The information is instantly uploaded to the secure Sona Connect™ cloud dashboard for reference and analysis by appropriate stakeholders.</a:t>
            </a:r>
            <a:endParaRPr sz="1400"/>
          </a:p>
          <a:p>
            <a:pPr marL="0" lvl="0" indent="0" algn="l" rtl="0">
              <a:lnSpc>
                <a:spcPct val="115000"/>
              </a:lnSpc>
              <a:spcBef>
                <a:spcPts val="1000"/>
              </a:spcBef>
              <a:spcAft>
                <a:spcPts val="0"/>
              </a:spcAft>
              <a:buSzPts val="2800"/>
              <a:buNone/>
            </a:pPr>
            <a:r>
              <a:rPr lang="en-GB" sz="1400"/>
              <a:t>Sona Connect™ is powered by Transform®.  Bond’s powerful, user-facing platform allows diagnostic  test developers to capture, digitise, visualise and share geo-mapped result data in real-time.</a:t>
            </a:r>
            <a:br>
              <a:rPr lang="en-GB" sz="1400"/>
            </a:br>
            <a:endParaRPr sz="1400"/>
          </a:p>
          <a:p>
            <a:pPr marL="0" lvl="0" indent="0" algn="l" rtl="0">
              <a:lnSpc>
                <a:spcPct val="115000"/>
              </a:lnSpc>
              <a:spcBef>
                <a:spcPts val="1000"/>
              </a:spcBef>
              <a:spcAft>
                <a:spcPts val="0"/>
              </a:spcAft>
              <a:buSzPts val="2800"/>
              <a:buNone/>
            </a:pPr>
            <a:r>
              <a:rPr lang="en-GB" sz="1400" b="1"/>
              <a:t>Primary functions :</a:t>
            </a:r>
            <a:endParaRPr sz="1400"/>
          </a:p>
          <a:p>
            <a:pPr marL="285750" lvl="0" indent="-196850" algn="l" rtl="0">
              <a:lnSpc>
                <a:spcPct val="115000"/>
              </a:lnSpc>
              <a:spcBef>
                <a:spcPts val="1000"/>
              </a:spcBef>
              <a:spcAft>
                <a:spcPts val="0"/>
              </a:spcAft>
              <a:buSzPts val="1400"/>
              <a:buChar char="●"/>
            </a:pPr>
            <a:r>
              <a:rPr lang="en-GB" sz="1400"/>
              <a:t>Record test results - Once results are ready, take a photo of the results window of the test strip using the app and choose ‘positive’, ‘negative’ or ‘inconclusive’ from the dropdown options.</a:t>
            </a:r>
            <a:endParaRPr sz="1400"/>
          </a:p>
          <a:p>
            <a:pPr marL="285750" lvl="0" indent="-196850" algn="l" rtl="0">
              <a:lnSpc>
                <a:spcPct val="115000"/>
              </a:lnSpc>
              <a:spcBef>
                <a:spcPts val="1000"/>
              </a:spcBef>
              <a:spcAft>
                <a:spcPts val="0"/>
              </a:spcAft>
              <a:buSzPts val="1400"/>
              <a:buChar char="●"/>
            </a:pPr>
            <a:r>
              <a:rPr lang="en-GB" sz="1400"/>
              <a:t>Enter subject data (Optional) - Record information about the subject such as photo ID, contact information, age, sex, underlying health conditions and symptoms to better inform epidemiology.</a:t>
            </a:r>
            <a:endParaRPr sz="1400"/>
          </a:p>
          <a:p>
            <a:pPr marL="285750" lvl="0" indent="-196850" algn="l" rtl="0">
              <a:lnSpc>
                <a:spcPct val="115000"/>
              </a:lnSpc>
              <a:spcBef>
                <a:spcPts val="1000"/>
              </a:spcBef>
              <a:spcAft>
                <a:spcPts val="0"/>
              </a:spcAft>
              <a:buSzPts val="1400"/>
              <a:buChar char="●"/>
            </a:pPr>
            <a:r>
              <a:rPr lang="en-GB" sz="1400"/>
              <a:t>Upload, Share  &amp; Display - Submitting the result automatically uploads data to a secure cloud dashboard, which stakeholders can access, view and analyse the geo-mapped results.</a:t>
            </a:r>
            <a:endParaRPr sz="1400"/>
          </a:p>
          <a:p>
            <a:pPr marL="285750" lvl="0" indent="-196850" algn="l" rtl="0">
              <a:lnSpc>
                <a:spcPct val="115000"/>
              </a:lnSpc>
              <a:spcBef>
                <a:spcPts val="1000"/>
              </a:spcBef>
              <a:spcAft>
                <a:spcPts val="0"/>
              </a:spcAft>
              <a:buSzPts val="1400"/>
              <a:buChar char="●"/>
            </a:pPr>
            <a:r>
              <a:rPr lang="en-GB" sz="1400"/>
              <a:t>Generate “Checkpoint” QR pass code with photo identification (Optional)  - This can be utilised by security staff or by automated access systems.</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a:t>Android / iOS App Interface</a:t>
            </a:r>
            <a:endParaRPr/>
          </a:p>
        </p:txBody>
      </p:sp>
      <p:sp>
        <p:nvSpPr>
          <p:cNvPr id="76" name="Google Shape;76;p12"/>
          <p:cNvSpPr txBox="1"/>
          <p:nvPr/>
        </p:nvSpPr>
        <p:spPr>
          <a:xfrm>
            <a:off x="838200" y="1470150"/>
            <a:ext cx="10212900" cy="6858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90000"/>
              </a:lnSpc>
              <a:spcBef>
                <a:spcPts val="0"/>
              </a:spcBef>
              <a:spcAft>
                <a:spcPts val="0"/>
              </a:spcAft>
              <a:buClr>
                <a:srgbClr val="000000"/>
              </a:buClr>
              <a:buSzPts val="1400"/>
              <a:buFont typeface="Calibri"/>
              <a:buChar char="✓"/>
            </a:pPr>
            <a:r>
              <a:rPr lang="en-GB" b="0" i="0" u="none" strike="noStrike" cap="none" dirty="0">
                <a:solidFill>
                  <a:srgbClr val="000000"/>
                </a:solidFill>
                <a:latin typeface="Calibri"/>
                <a:ea typeface="Calibri"/>
                <a:cs typeface="Calibri"/>
                <a:sym typeface="Calibri"/>
              </a:rPr>
              <a:t>Simple </a:t>
            </a:r>
            <a:r>
              <a:rPr lang="en-GB" dirty="0">
                <a:latin typeface="Calibri"/>
                <a:ea typeface="Calibri"/>
                <a:cs typeface="Calibri"/>
                <a:sym typeface="Calibri"/>
              </a:rPr>
              <a:t>user interface to assist users while performing the test to reduce human error and increase accuracy &amp; validity.</a:t>
            </a:r>
            <a:endParaRPr dirty="0"/>
          </a:p>
          <a:p>
            <a:pPr marL="457200" marR="0" lvl="0" indent="-317500" algn="l" rtl="0">
              <a:lnSpc>
                <a:spcPct val="90000"/>
              </a:lnSpc>
              <a:spcBef>
                <a:spcPts val="0"/>
              </a:spcBef>
              <a:spcAft>
                <a:spcPts val="0"/>
              </a:spcAft>
              <a:buClr>
                <a:srgbClr val="000000"/>
              </a:buClr>
              <a:buSzPts val="1400"/>
              <a:buFont typeface="Calibri"/>
              <a:buChar char="✓"/>
            </a:pPr>
            <a:r>
              <a:rPr lang="en-GB" dirty="0">
                <a:latin typeface="Calibri"/>
                <a:ea typeface="Calibri"/>
                <a:cs typeface="Calibri"/>
                <a:sym typeface="Calibri"/>
              </a:rPr>
              <a:t>Adding value to epidemiologists and public health by capturing accurate test, subject and environmental data. </a:t>
            </a:r>
            <a:endParaRPr dirty="0">
              <a:latin typeface="Calibri"/>
              <a:ea typeface="Calibri"/>
              <a:cs typeface="Calibri"/>
              <a:sym typeface="Calibri"/>
            </a:endParaRPr>
          </a:p>
          <a:p>
            <a:pPr marL="457200" marR="0" lvl="0" indent="-317500" algn="l" rtl="0">
              <a:lnSpc>
                <a:spcPct val="90000"/>
              </a:lnSpc>
              <a:spcBef>
                <a:spcPts val="0"/>
              </a:spcBef>
              <a:spcAft>
                <a:spcPts val="0"/>
              </a:spcAft>
              <a:buSzPts val="1400"/>
              <a:buFont typeface="Calibri"/>
              <a:buChar char="✓"/>
            </a:pPr>
            <a:r>
              <a:rPr lang="en-GB" dirty="0">
                <a:latin typeface="Calibri"/>
                <a:ea typeface="Calibri"/>
                <a:cs typeface="Calibri"/>
                <a:sym typeface="Calibri"/>
              </a:rPr>
              <a:t>Displaying results for instant user feedback.</a:t>
            </a:r>
            <a:endParaRPr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b="0" i="0" u="none" strike="noStrike" cap="none" dirty="0">
              <a:solidFill>
                <a:srgbClr val="000000"/>
              </a:solidFill>
              <a:latin typeface="Calibri"/>
              <a:ea typeface="Calibri"/>
              <a:cs typeface="Calibri"/>
              <a:sym typeface="Calibri"/>
            </a:endParaRPr>
          </a:p>
        </p:txBody>
      </p:sp>
      <p:pic>
        <p:nvPicPr>
          <p:cNvPr id="77" name="Google Shape;77;p12" descr="A screenshot of a cell phone&#10;&#10;Description automatically generated"/>
          <p:cNvPicPr preferRelativeResize="0"/>
          <p:nvPr/>
        </p:nvPicPr>
        <p:blipFill rotWithShape="1">
          <a:blip r:embed="rId3">
            <a:alphaModFix/>
          </a:blip>
          <a:srcRect/>
          <a:stretch/>
        </p:blipFill>
        <p:spPr>
          <a:xfrm>
            <a:off x="8211251" y="2315933"/>
            <a:ext cx="1814438" cy="3836461"/>
          </a:xfrm>
          <a:prstGeom prst="rect">
            <a:avLst/>
          </a:prstGeom>
          <a:noFill/>
          <a:ln>
            <a:noFill/>
          </a:ln>
        </p:spPr>
      </p:pic>
      <p:pic>
        <p:nvPicPr>
          <p:cNvPr id="78" name="Google Shape;78;p12" descr="A picture containing monitor, sitting, microwave, side&#10;&#10;Description automatically generated"/>
          <p:cNvPicPr preferRelativeResize="0"/>
          <p:nvPr/>
        </p:nvPicPr>
        <p:blipFill rotWithShape="1">
          <a:blip r:embed="rId4">
            <a:alphaModFix/>
          </a:blip>
          <a:srcRect/>
          <a:stretch/>
        </p:blipFill>
        <p:spPr>
          <a:xfrm>
            <a:off x="5975737" y="2332529"/>
            <a:ext cx="1824144" cy="3836461"/>
          </a:xfrm>
          <a:prstGeom prst="rect">
            <a:avLst/>
          </a:prstGeom>
          <a:noFill/>
          <a:ln>
            <a:noFill/>
          </a:ln>
        </p:spPr>
      </p:pic>
      <p:pic>
        <p:nvPicPr>
          <p:cNvPr id="79" name="Google Shape;79;p12" descr="Screen of a cell phone&#10;&#10;Description automatically generated"/>
          <p:cNvPicPr preferRelativeResize="0"/>
          <p:nvPr/>
        </p:nvPicPr>
        <p:blipFill rotWithShape="1">
          <a:blip r:embed="rId5">
            <a:alphaModFix/>
          </a:blip>
          <a:srcRect/>
          <a:stretch/>
        </p:blipFill>
        <p:spPr>
          <a:xfrm>
            <a:off x="3746440" y="2332529"/>
            <a:ext cx="1817927" cy="3843397"/>
          </a:xfrm>
          <a:prstGeom prst="rect">
            <a:avLst/>
          </a:prstGeom>
          <a:noFill/>
          <a:ln>
            <a:noFill/>
          </a:ln>
        </p:spPr>
      </p:pic>
      <p:pic>
        <p:nvPicPr>
          <p:cNvPr id="80" name="Google Shape;80;p12" descr="Screen of a cell phone&#10;&#10;Description automatically generated"/>
          <p:cNvPicPr preferRelativeResize="0"/>
          <p:nvPr/>
        </p:nvPicPr>
        <p:blipFill rotWithShape="1">
          <a:blip r:embed="rId6">
            <a:alphaModFix/>
          </a:blip>
          <a:srcRect/>
          <a:stretch/>
        </p:blipFill>
        <p:spPr>
          <a:xfrm>
            <a:off x="1477251" y="2325593"/>
            <a:ext cx="1814298" cy="38433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a:t>Android / iOS App Interface</a:t>
            </a:r>
            <a:endParaRPr/>
          </a:p>
        </p:txBody>
      </p:sp>
      <p:sp>
        <p:nvSpPr>
          <p:cNvPr id="86" name="Google Shape;86;p13"/>
          <p:cNvSpPr txBox="1"/>
          <p:nvPr/>
        </p:nvSpPr>
        <p:spPr>
          <a:xfrm>
            <a:off x="838200" y="1520625"/>
            <a:ext cx="10212900" cy="6858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90000"/>
              </a:lnSpc>
              <a:spcBef>
                <a:spcPts val="0"/>
              </a:spcBef>
              <a:spcAft>
                <a:spcPts val="0"/>
              </a:spcAft>
              <a:buClr>
                <a:srgbClr val="000000"/>
              </a:buClr>
              <a:buSzPts val="1400"/>
              <a:buFont typeface="Calibri"/>
              <a:buChar char="✓"/>
            </a:pPr>
            <a:r>
              <a:rPr lang="en-GB" b="0" i="0" u="none" strike="noStrike" cap="none">
                <a:solidFill>
                  <a:srgbClr val="000000"/>
                </a:solidFill>
                <a:latin typeface="Calibri"/>
                <a:ea typeface="Calibri"/>
                <a:cs typeface="Calibri"/>
                <a:sym typeface="Calibri"/>
              </a:rPr>
              <a:t>Generate “Checkpoint” QR pass code with test result &amp; photo identification</a:t>
            </a:r>
            <a:r>
              <a:rPr lang="en-GB" b="0" i="0" u="none" strike="noStrike" cap="none">
                <a:solidFill>
                  <a:srgbClr val="000000"/>
                </a:solidFill>
                <a:latin typeface="Arial"/>
                <a:ea typeface="Arial"/>
                <a:cs typeface="Arial"/>
                <a:sym typeface="Arial"/>
              </a:rPr>
              <a:t>.</a:t>
            </a:r>
            <a:endParaRPr/>
          </a:p>
          <a:p>
            <a:pPr marL="457200" marR="0" lvl="0" indent="-228600" algn="l" rtl="0">
              <a:lnSpc>
                <a:spcPct val="90000"/>
              </a:lnSpc>
              <a:spcBef>
                <a:spcPts val="0"/>
              </a:spcBef>
              <a:spcAft>
                <a:spcPts val="0"/>
              </a:spcAft>
              <a:buClr>
                <a:srgbClr val="000000"/>
              </a:buClr>
              <a:buSzPts val="1800"/>
              <a:buFont typeface="Calibri"/>
              <a:buNone/>
            </a:pPr>
            <a:endParaRPr b="0" i="0" u="none" strike="noStrike" cap="none">
              <a:solidFill>
                <a:srgbClr val="000000"/>
              </a:solidFill>
              <a:latin typeface="Calibri"/>
              <a:ea typeface="Calibri"/>
              <a:cs typeface="Calibri"/>
              <a:sym typeface="Calibri"/>
            </a:endParaRPr>
          </a:p>
          <a:p>
            <a:pPr marL="457200" marR="0" lvl="0" indent="-228600" algn="l" rtl="0">
              <a:lnSpc>
                <a:spcPct val="90000"/>
              </a:lnSpc>
              <a:spcBef>
                <a:spcPts val="0"/>
              </a:spcBef>
              <a:spcAft>
                <a:spcPts val="0"/>
              </a:spcAft>
              <a:buClr>
                <a:srgbClr val="000000"/>
              </a:buClr>
              <a:buSzPts val="1800"/>
              <a:buFont typeface="Calibri"/>
              <a:buNone/>
            </a:pPr>
            <a:endParaRPr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b="0" i="0" u="none" strike="noStrike" cap="none">
              <a:solidFill>
                <a:srgbClr val="000000"/>
              </a:solidFill>
              <a:latin typeface="Calibri"/>
              <a:ea typeface="Calibri"/>
              <a:cs typeface="Calibri"/>
              <a:sym typeface="Calibri"/>
            </a:endParaRPr>
          </a:p>
        </p:txBody>
      </p:sp>
      <p:pic>
        <p:nvPicPr>
          <p:cNvPr id="87" name="Google Shape;87;p13"/>
          <p:cNvPicPr preferRelativeResize="0"/>
          <p:nvPr/>
        </p:nvPicPr>
        <p:blipFill rotWithShape="1">
          <a:blip r:embed="rId3">
            <a:alphaModFix/>
          </a:blip>
          <a:srcRect/>
          <a:stretch/>
        </p:blipFill>
        <p:spPr>
          <a:xfrm>
            <a:off x="5143015" y="2519507"/>
            <a:ext cx="1905969" cy="4021031"/>
          </a:xfrm>
          <a:prstGeom prst="rect">
            <a:avLst/>
          </a:prstGeom>
          <a:noFill/>
          <a:ln>
            <a:noFill/>
          </a:ln>
        </p:spPr>
      </p:pic>
      <p:pic>
        <p:nvPicPr>
          <p:cNvPr id="88" name="Google Shape;88;p13"/>
          <p:cNvPicPr preferRelativeResize="0"/>
          <p:nvPr/>
        </p:nvPicPr>
        <p:blipFill rotWithShape="1">
          <a:blip r:embed="rId4">
            <a:alphaModFix/>
          </a:blip>
          <a:srcRect/>
          <a:stretch/>
        </p:blipFill>
        <p:spPr>
          <a:xfrm>
            <a:off x="7901740" y="2519508"/>
            <a:ext cx="1905860" cy="4018515"/>
          </a:xfrm>
          <a:prstGeom prst="rect">
            <a:avLst/>
          </a:prstGeom>
          <a:noFill/>
          <a:ln>
            <a:noFill/>
          </a:ln>
        </p:spPr>
      </p:pic>
      <p:pic>
        <p:nvPicPr>
          <p:cNvPr id="89" name="Google Shape;89;p13"/>
          <p:cNvPicPr preferRelativeResize="0"/>
          <p:nvPr/>
        </p:nvPicPr>
        <p:blipFill rotWithShape="1">
          <a:blip r:embed="rId5">
            <a:alphaModFix/>
          </a:blip>
          <a:srcRect/>
          <a:stretch/>
        </p:blipFill>
        <p:spPr>
          <a:xfrm>
            <a:off x="2284407" y="2519507"/>
            <a:ext cx="2005852" cy="401851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dirty="0"/>
              <a:t>Dashboard Interface with test result</a:t>
            </a:r>
            <a:endParaRPr dirty="0"/>
          </a:p>
        </p:txBody>
      </p:sp>
      <p:pic>
        <p:nvPicPr>
          <p:cNvPr id="95" name="Google Shape;95;p14" descr="Graphical user interface, application&#10;&#10;Description automatically generated"/>
          <p:cNvPicPr preferRelativeResize="0"/>
          <p:nvPr/>
        </p:nvPicPr>
        <p:blipFill rotWithShape="1">
          <a:blip r:embed="rId3">
            <a:alphaModFix/>
          </a:blip>
          <a:srcRect/>
          <a:stretch/>
        </p:blipFill>
        <p:spPr>
          <a:xfrm>
            <a:off x="1495540" y="1208314"/>
            <a:ext cx="9200919" cy="56496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dirty="0"/>
              <a:t>Dashboard Interface with epidemiolocal data </a:t>
            </a:r>
            <a:endParaRPr dirty="0"/>
          </a:p>
        </p:txBody>
      </p:sp>
      <p:sp>
        <p:nvSpPr>
          <p:cNvPr id="101" name="Google Shape;101;p15"/>
          <p:cNvSpPr txBox="1">
            <a:spLocks noGrp="1"/>
          </p:cNvSpPr>
          <p:nvPr>
            <p:ph type="body" idx="1"/>
          </p:nvPr>
        </p:nvSpPr>
        <p:spPr>
          <a:xfrm>
            <a:off x="838200" y="1620000"/>
            <a:ext cx="10440000" cy="4683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1000"/>
              </a:spcBef>
              <a:spcAft>
                <a:spcPts val="0"/>
              </a:spcAft>
              <a:buClr>
                <a:schemeClr val="dk1"/>
              </a:buClr>
              <a:buSzPts val="2800"/>
              <a:buNone/>
            </a:pPr>
            <a:endParaRPr/>
          </a:p>
        </p:txBody>
      </p:sp>
      <p:pic>
        <p:nvPicPr>
          <p:cNvPr id="102" name="Google Shape;102;p15" descr="A screenshot of a computer&#10;&#10;Description automatically generated"/>
          <p:cNvPicPr preferRelativeResize="0"/>
          <p:nvPr/>
        </p:nvPicPr>
        <p:blipFill rotWithShape="1">
          <a:blip r:embed="rId3">
            <a:alphaModFix/>
          </a:blip>
          <a:srcRect/>
          <a:stretch/>
        </p:blipFill>
        <p:spPr>
          <a:xfrm>
            <a:off x="1495541" y="1208314"/>
            <a:ext cx="9200917" cy="564968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838200" y="314946"/>
            <a:ext cx="8969400" cy="58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GB" dirty="0"/>
              <a:t>Dashboard Interface with result list &amp; geo-maps </a:t>
            </a:r>
            <a:endParaRPr dirty="0"/>
          </a:p>
        </p:txBody>
      </p:sp>
      <p:sp>
        <p:nvSpPr>
          <p:cNvPr id="108" name="Google Shape;108;p16"/>
          <p:cNvSpPr txBox="1">
            <a:spLocks noGrp="1"/>
          </p:cNvSpPr>
          <p:nvPr>
            <p:ph type="body" idx="1"/>
          </p:nvPr>
        </p:nvSpPr>
        <p:spPr>
          <a:xfrm>
            <a:off x="838200" y="1620000"/>
            <a:ext cx="10440000" cy="4683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1000"/>
              </a:spcBef>
              <a:spcAft>
                <a:spcPts val="0"/>
              </a:spcAft>
              <a:buClr>
                <a:schemeClr val="dk1"/>
              </a:buClr>
              <a:buSzPts val="2800"/>
              <a:buNone/>
            </a:pPr>
            <a:endParaRPr/>
          </a:p>
        </p:txBody>
      </p:sp>
      <p:pic>
        <p:nvPicPr>
          <p:cNvPr id="109" name="Google Shape;109;p16" descr="Graphical user interface, application, website&#10;&#10;Description automatically generated"/>
          <p:cNvPicPr preferRelativeResize="0"/>
          <p:nvPr/>
        </p:nvPicPr>
        <p:blipFill rotWithShape="1">
          <a:blip r:embed="rId3">
            <a:alphaModFix/>
          </a:blip>
          <a:srcRect/>
          <a:stretch/>
        </p:blipFill>
        <p:spPr>
          <a:xfrm>
            <a:off x="1495539" y="1208312"/>
            <a:ext cx="9200921" cy="56496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a:spLocks noGrp="1"/>
          </p:cNvSpPr>
          <p:nvPr>
            <p:ph type="title" idx="4294967295"/>
          </p:nvPr>
        </p:nvSpPr>
        <p:spPr>
          <a:xfrm>
            <a:off x="479700" y="1922356"/>
            <a:ext cx="10014129" cy="1707000"/>
          </a:xfrm>
          <a:prstGeom prst="rect">
            <a:avLst/>
          </a:prstGeom>
          <a:noFill/>
          <a:ln>
            <a:noFill/>
          </a:ln>
        </p:spPr>
        <p:txBody>
          <a:bodyPr spcFirstLastPara="1" wrap="square" lIns="91425" tIns="45700" rIns="91425" bIns="45700" anchor="t" anchorCtr="0">
            <a:noAutofit/>
          </a:bodyPr>
          <a:lstStyle/>
          <a:p>
            <a:pPr lvl="0"/>
            <a:r>
              <a:rPr lang="en-GB" dirty="0">
                <a:latin typeface="Arial"/>
                <a:ea typeface="Arial"/>
                <a:cs typeface="Arial"/>
                <a:sym typeface="Arial"/>
              </a:rPr>
              <a:t>For further information regarding </a:t>
            </a:r>
            <a:r>
              <a:rPr lang="en-GB" dirty="0"/>
              <a:t>TRANSFORM® </a:t>
            </a:r>
            <a:r>
              <a:rPr lang="en-GB" dirty="0">
                <a:latin typeface="Arial"/>
                <a:ea typeface="Arial"/>
                <a:cs typeface="Arial"/>
                <a:sym typeface="Arial"/>
              </a:rPr>
              <a:t>please contact Phil Groom - Commercial Director at Bond Digital Health Ltd</a:t>
            </a:r>
            <a:br>
              <a:rPr lang="en-GB" sz="2400" dirty="0">
                <a:latin typeface="Arial"/>
                <a:ea typeface="Arial"/>
                <a:cs typeface="Arial"/>
                <a:sym typeface="Arial"/>
              </a:rPr>
            </a:br>
            <a:br>
              <a:rPr lang="en-GB" sz="2400" dirty="0">
                <a:latin typeface="Arial"/>
                <a:ea typeface="Arial"/>
                <a:cs typeface="Arial"/>
                <a:sym typeface="Arial"/>
              </a:rPr>
            </a:br>
            <a:r>
              <a:rPr lang="en-GB" sz="2000" dirty="0">
                <a:solidFill>
                  <a:schemeClr val="lt1"/>
                </a:solidFill>
                <a:latin typeface="Arial"/>
                <a:ea typeface="Arial"/>
                <a:cs typeface="Arial"/>
                <a:sym typeface="Arial"/>
              </a:rPr>
              <a:t>Tel +00 44 7967 018286</a:t>
            </a:r>
            <a:br>
              <a:rPr lang="en-GB" sz="2000" dirty="0">
                <a:solidFill>
                  <a:schemeClr val="lt1"/>
                </a:solidFill>
                <a:latin typeface="Arial"/>
                <a:ea typeface="Arial"/>
                <a:cs typeface="Arial"/>
                <a:sym typeface="Arial"/>
              </a:rPr>
            </a:br>
            <a:r>
              <a:rPr lang="en-GB" sz="2000" u="sng" dirty="0">
                <a:solidFill>
                  <a:schemeClr val="hlink"/>
                </a:solidFill>
                <a:latin typeface="Arial"/>
                <a:ea typeface="Arial"/>
                <a:cs typeface="Arial"/>
                <a:sym typeface="Arial"/>
                <a:hlinkClick r:id="rId3"/>
              </a:rPr>
              <a:t>phil.groom@bondhealth.co.uk</a:t>
            </a:r>
            <a:br>
              <a:rPr lang="en-GB" sz="2000" dirty="0">
                <a:solidFill>
                  <a:schemeClr val="lt1"/>
                </a:solidFill>
                <a:latin typeface="Arial"/>
                <a:ea typeface="Arial"/>
                <a:cs typeface="Arial"/>
                <a:sym typeface="Arial"/>
              </a:rPr>
            </a:br>
            <a:br>
              <a:rPr lang="en-GB" sz="2000" dirty="0">
                <a:solidFill>
                  <a:schemeClr val="lt1"/>
                </a:solidFill>
                <a:latin typeface="Arial"/>
                <a:ea typeface="Arial"/>
                <a:cs typeface="Arial"/>
                <a:sym typeface="Arial"/>
              </a:rPr>
            </a:br>
            <a:br>
              <a:rPr lang="en-GB" sz="2000" dirty="0">
                <a:latin typeface="Arial"/>
                <a:ea typeface="Arial"/>
                <a:cs typeface="Arial"/>
                <a:sym typeface="Arial"/>
              </a:rPr>
            </a:br>
            <a:br>
              <a:rPr lang="en-GB" sz="2000" dirty="0">
                <a:latin typeface="Arial"/>
                <a:ea typeface="Arial"/>
                <a:cs typeface="Arial"/>
                <a:sym typeface="Arial"/>
              </a:rPr>
            </a:br>
            <a:endParaRPr sz="2000" dirty="0">
              <a:latin typeface="Arial"/>
              <a:ea typeface="Arial"/>
              <a:cs typeface="Arial"/>
              <a:sym typeface="Arial"/>
            </a:endParaRPr>
          </a:p>
        </p:txBody>
      </p:sp>
      <p:cxnSp>
        <p:nvCxnSpPr>
          <p:cNvPr id="115" name="Google Shape;115;p17"/>
          <p:cNvCxnSpPr/>
          <p:nvPr/>
        </p:nvCxnSpPr>
        <p:spPr>
          <a:xfrm>
            <a:off x="524700" y="4339300"/>
            <a:ext cx="8754000" cy="0"/>
          </a:xfrm>
          <a:prstGeom prst="straightConnector1">
            <a:avLst/>
          </a:prstGeom>
          <a:noFill/>
          <a:ln w="9525" cap="flat" cmpd="sng">
            <a:solidFill>
              <a:srgbClr val="FFFFFF"/>
            </a:solidFill>
            <a:prstDash val="solid"/>
            <a:round/>
            <a:headEnd type="none" w="sm" len="sm"/>
            <a:tailEnd type="none" w="sm" len="sm"/>
          </a:ln>
        </p:spPr>
      </p:cxnSp>
      <p:sp>
        <p:nvSpPr>
          <p:cNvPr id="116" name="Google Shape;116;p17"/>
          <p:cNvSpPr txBox="1"/>
          <p:nvPr/>
        </p:nvSpPr>
        <p:spPr>
          <a:xfrm>
            <a:off x="524700" y="4604658"/>
            <a:ext cx="2765501" cy="236988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2000" b="0" i="0" u="none" strike="noStrike" cap="none">
                <a:solidFill>
                  <a:schemeClr val="lt1"/>
                </a:solidFill>
                <a:latin typeface="Arial"/>
                <a:ea typeface="Arial"/>
                <a:cs typeface="Arial"/>
                <a:sym typeface="Arial"/>
              </a:rPr>
              <a:t>Bond Digital Health</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Arial"/>
                <a:ea typeface="Arial"/>
                <a:cs typeface="Arial"/>
                <a:sym typeface="Arial"/>
              </a:rPr>
              <a:t>The Maltings</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Arial"/>
                <a:ea typeface="Arial"/>
                <a:cs typeface="Arial"/>
                <a:sym typeface="Arial"/>
              </a:rPr>
              <a:t>East Tyndall Street</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Arial"/>
                <a:ea typeface="Arial"/>
                <a:cs typeface="Arial"/>
                <a:sym typeface="Arial"/>
              </a:rPr>
              <a:t>Cardiff, UK.</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Arial"/>
                <a:ea typeface="Arial"/>
                <a:cs typeface="Arial"/>
                <a:sym typeface="Arial"/>
              </a:rPr>
              <a:t>CF24 5EA</a:t>
            </a:r>
            <a:endParaRPr/>
          </a:p>
          <a:p>
            <a:pPr marL="0" marR="0" lvl="0" indent="0" algn="l" rtl="0">
              <a:lnSpc>
                <a:spcPct val="100000"/>
              </a:lnSpc>
              <a:spcBef>
                <a:spcPts val="0"/>
              </a:spcBef>
              <a:spcAft>
                <a:spcPts val="0"/>
              </a:spcAft>
              <a:buNone/>
            </a:pPr>
            <a:r>
              <a:rPr lang="en-GB" sz="2000" b="0" i="0" u="sng" strike="noStrike" cap="none">
                <a:solidFill>
                  <a:schemeClr val="hlink"/>
                </a:solidFill>
                <a:latin typeface="Arial"/>
                <a:ea typeface="Arial"/>
                <a:cs typeface="Arial"/>
                <a:sym typeface="Arial"/>
                <a:hlinkClick r:id="rId4"/>
              </a:rPr>
              <a:t>www.bondhealth.co.uk</a:t>
            </a:r>
            <a:endParaRPr sz="20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 name="Picture 2" descr="A hand holding a cellphone&#10;&#10;Description automatically generated">
            <a:extLst>
              <a:ext uri="{FF2B5EF4-FFF2-40B4-BE49-F238E27FC236}">
                <a16:creationId xmlns:a16="http://schemas.microsoft.com/office/drawing/2014/main" id="{A81C2E92-6E40-3942-A7F0-59A68748542D}"/>
              </a:ext>
            </a:extLst>
          </p:cNvPr>
          <p:cNvPicPr>
            <a:picLocks noChangeAspect="1"/>
          </p:cNvPicPr>
          <p:nvPr/>
        </p:nvPicPr>
        <p:blipFill>
          <a:blip r:embed="rId5"/>
          <a:stretch>
            <a:fillRect/>
          </a:stretch>
        </p:blipFill>
        <p:spPr>
          <a:xfrm>
            <a:off x="6718745" y="3429000"/>
            <a:ext cx="5701393" cy="304074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504</Words>
  <Application>Microsoft Macintosh PowerPoint</Application>
  <PresentationFormat>Widescreen</PresentationFormat>
  <Paragraphs>38</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Bond Digital Health TRANSFORM® Client use case</vt:lpstr>
      <vt:lpstr>Client’s aims and goals</vt:lpstr>
      <vt:lpstr>Example of TRANSFORM® in action</vt:lpstr>
      <vt:lpstr>Android / iOS App Interface</vt:lpstr>
      <vt:lpstr>Android / iOS App Interface</vt:lpstr>
      <vt:lpstr>Dashboard Interface with test result</vt:lpstr>
      <vt:lpstr>Dashboard Interface with epidemiolocal data </vt:lpstr>
      <vt:lpstr>Dashboard Interface with result list &amp; geo-maps </vt:lpstr>
      <vt:lpstr>For further information regarding TRANSFORM® please contact Phil Groom - Commercial Director at Bond Digital Health Ltd  Tel +00 44 7967 018286 phil.groom@bondhealth.co.uk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Digital Health TRANSFORM® Client use case</dc:title>
  <cp:lastModifiedBy>Philip Groom</cp:lastModifiedBy>
  <cp:revision>2</cp:revision>
  <dcterms:modified xsi:type="dcterms:W3CDTF">2020-11-23T12:56:24Z</dcterms:modified>
</cp:coreProperties>
</file>